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9" r:id="rId3"/>
    <p:sldId id="27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mley, Lauren E." initials="PLE" lastIdx="2" clrIdx="0">
    <p:extLst>
      <p:ext uri="{19B8F6BF-5375-455C-9EA6-DF929625EA0E}">
        <p15:presenceInfo xmlns:p15="http://schemas.microsoft.com/office/powerpoint/2012/main" userId="S-1-5-21-2268474175-859333071-1483869524-101405" providerId="AD"/>
      </p:ext>
    </p:extLst>
  </p:cmAuthor>
  <p:cmAuthor id="2" name="sschwa26@jh.edu" initials="s" lastIdx="5" clrIdx="1">
    <p:extLst>
      <p:ext uri="{19B8F6BF-5375-455C-9EA6-DF929625EA0E}">
        <p15:presenceInfo xmlns:p15="http://schemas.microsoft.com/office/powerpoint/2012/main" userId="sschwa26@jh.ed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70803" autoAdjust="0"/>
  </p:normalViewPr>
  <p:slideViewPr>
    <p:cSldViewPr snapToGrid="0" snapToObjects="1">
      <p:cViewPr varScale="1">
        <p:scale>
          <a:sx n="39" d="100"/>
          <a:sy n="39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CC73F-56B6-426B-A616-82DA73B8DFEA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73512"/>
            <a:ext cx="5608975" cy="36602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3BA37-C680-4BB3-8866-532C7948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3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3BA37-C680-4BB3-8866-532C794867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1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3BA37-C680-4BB3-8866-532C794867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5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3BA37-C680-4BB3-8866-532C794867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421350"/>
            <a:ext cx="7772400" cy="136207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Raleway" panose="020B0503030101060003"/>
              </a:rPr>
              <a:t>Occupational barriers to antiretroviral therapy adherence, sources of support, and coping strategies for female sex workers living with HIV in South Africa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883" y="2104021"/>
            <a:ext cx="7772400" cy="987970"/>
          </a:xfrm>
        </p:spPr>
        <p:txBody>
          <a:bodyPr>
            <a:normAutofit/>
          </a:bodyPr>
          <a:lstStyle/>
          <a:p>
            <a:r>
              <a:rPr lang="en-GB" sz="1800" b="1" u="sng" dirty="0">
                <a:latin typeface="Raleway" panose="020B0503030101060003"/>
              </a:rPr>
              <a:t>Lauren Parmley</a:t>
            </a:r>
            <a:r>
              <a:rPr lang="en-GB" sz="1800" dirty="0">
                <a:latin typeface="Raleway" panose="020B0503030101060003"/>
              </a:rPr>
              <a:t>,</a:t>
            </a:r>
            <a:r>
              <a:rPr lang="en-GB" sz="1800" b="1" dirty="0">
                <a:latin typeface="Raleway" panose="020B0503030101060003"/>
              </a:rPr>
              <a:t> </a:t>
            </a:r>
            <a:r>
              <a:rPr lang="en-GB" sz="1800" dirty="0">
                <a:latin typeface="Raleway" panose="020B0503030101060003"/>
              </a:rPr>
              <a:t>Carly </a:t>
            </a:r>
            <a:r>
              <a:rPr lang="en-GB" sz="1800" dirty="0" err="1">
                <a:latin typeface="Raleway" panose="020B0503030101060003"/>
              </a:rPr>
              <a:t>Comins</a:t>
            </a:r>
            <a:r>
              <a:rPr lang="en-GB" sz="1800" dirty="0">
                <a:latin typeface="Raleway" panose="020B0503030101060003"/>
              </a:rPr>
              <a:t>, Stefan </a:t>
            </a:r>
            <a:r>
              <a:rPr lang="en-GB" sz="1800" dirty="0" err="1">
                <a:latin typeface="Raleway" panose="020B0503030101060003"/>
              </a:rPr>
              <a:t>Baral</a:t>
            </a:r>
            <a:r>
              <a:rPr lang="en-GB" sz="1800" dirty="0">
                <a:latin typeface="Raleway" panose="020B0503030101060003"/>
              </a:rPr>
              <a:t>, Happiness </a:t>
            </a:r>
            <a:r>
              <a:rPr lang="en-GB" sz="1800" dirty="0" err="1">
                <a:latin typeface="Raleway" panose="020B0503030101060003"/>
              </a:rPr>
              <a:t>Thabisile</a:t>
            </a:r>
            <a:r>
              <a:rPr lang="en-GB" sz="1800" dirty="0">
                <a:latin typeface="Raleway" panose="020B0503030101060003"/>
              </a:rPr>
              <a:t> </a:t>
            </a:r>
            <a:r>
              <a:rPr lang="en-GB" sz="1800" dirty="0" err="1">
                <a:latin typeface="Raleway" panose="020B0503030101060003"/>
              </a:rPr>
              <a:t>Mkhize</a:t>
            </a:r>
            <a:r>
              <a:rPr lang="en-GB" sz="1800" dirty="0">
                <a:latin typeface="Raleway" panose="020B0503030101060003"/>
              </a:rPr>
              <a:t>, Vijay </a:t>
            </a:r>
            <a:r>
              <a:rPr lang="en-GB" sz="1800" dirty="0" err="1">
                <a:latin typeface="Raleway" panose="020B0503030101060003"/>
              </a:rPr>
              <a:t>Guddera</a:t>
            </a:r>
            <a:r>
              <a:rPr lang="en-GB" sz="1800" dirty="0">
                <a:latin typeface="Raleway" panose="020B0503030101060003"/>
              </a:rPr>
              <a:t>, </a:t>
            </a:r>
            <a:r>
              <a:rPr lang="en-GB" sz="1800" dirty="0" err="1">
                <a:latin typeface="Raleway" panose="020B0503030101060003"/>
              </a:rPr>
              <a:t>Deliwe</a:t>
            </a:r>
            <a:r>
              <a:rPr lang="en-GB" sz="1800" dirty="0">
                <a:latin typeface="Raleway" panose="020B0503030101060003"/>
              </a:rPr>
              <a:t> Rene </a:t>
            </a:r>
            <a:r>
              <a:rPr lang="en-GB" sz="1800" dirty="0" err="1">
                <a:latin typeface="Raleway" panose="020B0503030101060003"/>
              </a:rPr>
              <a:t>Phetlhu</a:t>
            </a:r>
            <a:r>
              <a:rPr lang="en-GB" sz="1800" dirty="0">
                <a:latin typeface="Raleway" panose="020B0503030101060003"/>
              </a:rPr>
              <a:t>, Katherine Young, Harry </a:t>
            </a:r>
            <a:r>
              <a:rPr lang="en-GB" sz="1800" dirty="0" err="1">
                <a:latin typeface="Raleway" panose="020B0503030101060003"/>
              </a:rPr>
              <a:t>Hausler</a:t>
            </a:r>
            <a:r>
              <a:rPr lang="en-GB" sz="1800" dirty="0">
                <a:latin typeface="Raleway" panose="020B0503030101060003"/>
              </a:rPr>
              <a:t>, </a:t>
            </a:r>
            <a:r>
              <a:rPr lang="en-GB" sz="1800" dirty="0" err="1">
                <a:latin typeface="Raleway" panose="020B0503030101060003"/>
              </a:rPr>
              <a:t>Sheree</a:t>
            </a:r>
            <a:r>
              <a:rPr lang="en-GB" sz="1800" dirty="0">
                <a:latin typeface="Raleway" panose="020B0503030101060003"/>
              </a:rPr>
              <a:t> Schwartz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799" y="3392162"/>
            <a:ext cx="80860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Raleway" panose="020B0503030101060003"/>
              </a:rPr>
              <a:t>OBJECTIVE: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Raleway" panose="020B0503030101060003"/>
              </a:rPr>
              <a:t>Characterize how the context of sex work supports &amp; impedes ART adherence for female sex workers (FSW)</a:t>
            </a:r>
            <a:br>
              <a:rPr lang="en-US" sz="2400" dirty="0">
                <a:latin typeface="Raleway" panose="020B0503030101060003"/>
              </a:rPr>
            </a:br>
            <a:endParaRPr lang="en-US" sz="2400" b="1" dirty="0">
              <a:latin typeface="Raleway" panose="020B0503030101060003"/>
            </a:endParaRPr>
          </a:p>
          <a:p>
            <a:r>
              <a:rPr lang="en-US" sz="2400" b="1" dirty="0">
                <a:latin typeface="Raleway" panose="020B0503030101060003"/>
              </a:rPr>
              <a:t>METHODS: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Raleway" panose="020B0503030101060003"/>
              </a:rPr>
              <a:t>In-depth interviews with FSW living with HIV (n=24) &amp; key informants (n=15) in Durban, SA (Sept-Nov 2017)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89" y="191211"/>
            <a:ext cx="759086" cy="65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RESULTS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1548" y="1121071"/>
            <a:ext cx="3548417" cy="639763"/>
          </a:xfrm>
        </p:spPr>
        <p:txBody>
          <a:bodyPr>
            <a:normAutofit/>
          </a:bodyPr>
          <a:lstStyle/>
          <a:p>
            <a:r>
              <a:rPr lang="en-US" dirty="0"/>
              <a:t>OCCUPATIONAL BARRIERS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13764" y="1933493"/>
            <a:ext cx="3126772" cy="2905124"/>
          </a:xfrm>
        </p:spPr>
        <p:txBody>
          <a:bodyPr>
            <a:noAutofit/>
          </a:bodyPr>
          <a:lstStyle/>
          <a:p>
            <a:r>
              <a:rPr lang="en-US" sz="2200" dirty="0"/>
              <a:t>Migration</a:t>
            </a:r>
          </a:p>
          <a:p>
            <a:endParaRPr lang="en-US" sz="2200" dirty="0"/>
          </a:p>
          <a:p>
            <a:r>
              <a:rPr lang="en-US" sz="2200" dirty="0"/>
              <a:t>Alcohol &amp; substance use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r>
              <a:rPr lang="en-US" sz="2200" dirty="0"/>
              <a:t>Wage loss due to HIV disclosure</a:t>
            </a:r>
          </a:p>
          <a:p>
            <a:endParaRPr lang="en-US" sz="2200" dirty="0"/>
          </a:p>
          <a:p>
            <a:r>
              <a:rPr lang="en-US" sz="2200" dirty="0"/>
              <a:t>Theft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72101" y="1121071"/>
            <a:ext cx="4471899" cy="639763"/>
          </a:xfrm>
        </p:spPr>
        <p:txBody>
          <a:bodyPr>
            <a:noAutofit/>
          </a:bodyPr>
          <a:lstStyle/>
          <a:p>
            <a:r>
              <a:rPr lang="en-US" dirty="0"/>
              <a:t>COPING STRATEGIES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34187" y="1933493"/>
            <a:ext cx="3727724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ART sharing</a:t>
            </a:r>
          </a:p>
          <a:p>
            <a:endParaRPr lang="en-US" dirty="0"/>
          </a:p>
          <a:p>
            <a:r>
              <a:rPr lang="en-US" dirty="0"/>
              <a:t>Approaches to facilitate taking ART at work while limiting unwanted disclosure</a:t>
            </a:r>
          </a:p>
          <a:p>
            <a:endParaRPr lang="en-US" dirty="0"/>
          </a:p>
          <a:p>
            <a:r>
              <a:rPr lang="en-US" dirty="0"/>
              <a:t>FSW treatment support buddy</a:t>
            </a:r>
          </a:p>
          <a:p>
            <a:endParaRPr lang="en-US" dirty="0"/>
          </a:p>
          <a:p>
            <a:r>
              <a:rPr lang="en-US" dirty="0"/>
              <a:t>Planning ahead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4D6D0F8-11E9-4959-994D-25DF12329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975" y="4078004"/>
            <a:ext cx="492432" cy="441377"/>
          </a:xfrm>
          <a:prstGeom prst="rect">
            <a:avLst/>
          </a:prstGeom>
        </p:spPr>
      </p:pic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xmlns="" id="{04117E42-85BB-42BA-93B3-0B48E54C52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848" y="1867060"/>
            <a:ext cx="542652" cy="374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37672B0-CA36-4497-8522-F05C7DAB5B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181" y="2699425"/>
            <a:ext cx="412302" cy="4487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639" y="5220375"/>
            <a:ext cx="476807" cy="491094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7912" y="1843036"/>
            <a:ext cx="446743" cy="4564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21847" y="2645396"/>
            <a:ext cx="388616" cy="55377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39002" y="4135031"/>
            <a:ext cx="386749" cy="5124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50032" y="5331598"/>
            <a:ext cx="409841" cy="35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09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959"/>
            <a:ext cx="7638585" cy="2804568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Potential strategies to improve adherence</a:t>
            </a:r>
          </a:p>
          <a:p>
            <a:pPr lvl="1"/>
            <a:r>
              <a:rPr lang="en-US" sz="3000" dirty="0"/>
              <a:t>P</a:t>
            </a:r>
            <a:r>
              <a:rPr lang="en-US" sz="3000" dirty="0" smtClean="0"/>
              <a:t>eer support &amp; social cohesion—opportunities </a:t>
            </a:r>
            <a:r>
              <a:rPr lang="en-US" sz="3000" dirty="0"/>
              <a:t>for improved outcomes beyond HIV </a:t>
            </a:r>
            <a:r>
              <a:rPr lang="en-US" sz="3000" dirty="0" smtClean="0"/>
              <a:t>prevention</a:t>
            </a:r>
          </a:p>
          <a:p>
            <a:pPr lvl="1"/>
            <a:r>
              <a:rPr lang="en-US" sz="3000" dirty="0" smtClean="0"/>
              <a:t>Planning to avoid missed doses</a:t>
            </a:r>
          </a:p>
          <a:p>
            <a:pPr lvl="1"/>
            <a:r>
              <a:rPr lang="en-US" sz="3000" dirty="0" smtClean="0"/>
              <a:t>Self-efficacy </a:t>
            </a:r>
            <a:r>
              <a:rPr lang="en-US" sz="3000" dirty="0"/>
              <a:t>to </a:t>
            </a:r>
            <a:r>
              <a:rPr lang="en-US" sz="3000" dirty="0" smtClean="0"/>
              <a:t>address occupational challenges</a:t>
            </a:r>
          </a:p>
          <a:p>
            <a:r>
              <a:rPr lang="en-US" sz="3400" dirty="0" smtClean="0"/>
              <a:t>Considerations</a:t>
            </a:r>
          </a:p>
          <a:p>
            <a:pPr lvl="1"/>
            <a:r>
              <a:rPr lang="en-US" sz="3000" dirty="0" smtClean="0"/>
              <a:t>Disclosure</a:t>
            </a:r>
          </a:p>
          <a:p>
            <a:pPr lvl="1"/>
            <a:r>
              <a:rPr lang="en-US" sz="3000" dirty="0" smtClean="0"/>
              <a:t>ART sharing—suboptimal outcomes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2DD0673-9AA5-4153-A477-183D540BD9ED}"/>
              </a:ext>
            </a:extLst>
          </p:cNvPr>
          <p:cNvSpPr txBox="1">
            <a:spLocks/>
          </p:cNvSpPr>
          <p:nvPr/>
        </p:nvSpPr>
        <p:spPr>
          <a:xfrm>
            <a:off x="609600" y="353632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99D2"/>
                </a:solidFill>
                <a:latin typeface="Raleway" panose="020B0503030101060003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en-US" dirty="0"/>
              <a:t>ACKNOWLEDGEMENTS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6B13492-5E5E-4B27-8B35-3CD9FB18D830}"/>
              </a:ext>
            </a:extLst>
          </p:cNvPr>
          <p:cNvSpPr txBox="1">
            <a:spLocks/>
          </p:cNvSpPr>
          <p:nvPr/>
        </p:nvSpPr>
        <p:spPr>
          <a:xfrm>
            <a:off x="457200" y="4377704"/>
            <a:ext cx="4697584" cy="1993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dirty="0"/>
              <a:t>Thanks to </a:t>
            </a:r>
          </a:p>
          <a:p>
            <a:pPr lvl="1"/>
            <a:r>
              <a:rPr lang="en-US" sz="2700" dirty="0"/>
              <a:t>O</a:t>
            </a:r>
            <a:r>
              <a:rPr lang="en-US" sz="2700" dirty="0" smtClean="0"/>
              <a:t>ur </a:t>
            </a:r>
            <a:r>
              <a:rPr lang="en-US" sz="2700" dirty="0"/>
              <a:t>participants</a:t>
            </a:r>
          </a:p>
          <a:p>
            <a:pPr lvl="1"/>
            <a:r>
              <a:rPr lang="en-US" sz="2700" dirty="0"/>
              <a:t>NIH/NINR (R01NR016650)</a:t>
            </a:r>
          </a:p>
          <a:p>
            <a:pPr lvl="1"/>
            <a:r>
              <a:rPr lang="en-US" sz="2700" dirty="0"/>
              <a:t>Johns Hopkins University CFAR (P30AI094189) </a:t>
            </a:r>
          </a:p>
          <a:p>
            <a:pPr lvl="1"/>
            <a:r>
              <a:rPr lang="en-US" sz="2700" dirty="0" err="1" smtClean="0"/>
              <a:t>Nangamso</a:t>
            </a:r>
            <a:r>
              <a:rPr lang="en-US" sz="2700" dirty="0" smtClean="0"/>
              <a:t> </a:t>
            </a:r>
            <a:r>
              <a:rPr lang="en-US" sz="2700" dirty="0" err="1" smtClean="0"/>
              <a:t>Rasi</a:t>
            </a:r>
            <a:endParaRPr lang="en-US" sz="27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F6CAE4D-1BD3-4988-B6CF-F72B2FCFE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692" y="4811421"/>
            <a:ext cx="1005818" cy="10058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6034CA1-E7C1-49B8-A253-3AEA2D4EE0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2580" y="5609011"/>
            <a:ext cx="754263" cy="7542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D1CB870-A8BD-4DE5-BDE8-D6E665B437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5108" y="4242070"/>
            <a:ext cx="1596077" cy="529291"/>
          </a:xfrm>
          <a:prstGeom prst="rect">
            <a:avLst/>
          </a:prstGeom>
        </p:spPr>
      </p:pic>
      <p:pic>
        <p:nvPicPr>
          <p:cNvPr id="12" name="Picture 4" descr="Image result for university of the western cape logo">
            <a:extLst>
              <a:ext uri="{FF2B5EF4-FFF2-40B4-BE49-F238E27FC236}">
                <a16:creationId xmlns:a16="http://schemas.microsoft.com/office/drawing/2014/main" xmlns="" id="{665F894E-E55D-462D-83FA-2035BB751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132" y="4262291"/>
            <a:ext cx="705088" cy="83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47227" y="4935584"/>
            <a:ext cx="1139573" cy="6006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84818" y="523769"/>
            <a:ext cx="2468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Raleway" panose="020B0503030101060003"/>
              </a:rPr>
              <a:t>Abstract#: THPDD0204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5236CC7-E380-413E-BC60-0DE4CAC6D8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97423" y="5665397"/>
            <a:ext cx="2141777" cy="70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29033</TotalTime>
  <Words>158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Raleway</vt:lpstr>
      <vt:lpstr>Roboto</vt:lpstr>
      <vt:lpstr>AIDS 2016_Template</vt:lpstr>
      <vt:lpstr>Occupational barriers to antiretroviral therapy adherence, sources of support, and coping strategies for female sex workers living with HIV in South Africa</vt:lpstr>
      <vt:lpstr>RESULTS</vt:lpstr>
      <vt:lpstr>CONCLUSIONS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Saal</cp:lastModifiedBy>
  <cp:revision>133</cp:revision>
  <cp:lastPrinted>2018-07-20T18:30:16Z</cp:lastPrinted>
  <dcterms:created xsi:type="dcterms:W3CDTF">2017-01-13T09:09:35Z</dcterms:created>
  <dcterms:modified xsi:type="dcterms:W3CDTF">2018-07-25T07:59:38Z</dcterms:modified>
</cp:coreProperties>
</file>